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Nunito SemiBold"/>
      <p:regular r:id="rId13"/>
      <p:bold r:id="rId14"/>
      <p:italic r:id="rId15"/>
      <p:boldItalic r:id="rId16"/>
    </p:embeddedFont>
    <p:embeddedFont>
      <p:font typeface="Nuni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Nunito Medium"/>
      <p:regular r:id="rId25"/>
      <p:bold r:id="rId26"/>
      <p:italic r:id="rId27"/>
      <p:boldItalic r:id="rId28"/>
    </p:embeddedFont>
    <p:embeddedFont>
      <p:font typeface="Nunito ExtraBold"/>
      <p:bold r:id="rId29"/>
      <p:boldItalic r:id="rId30"/>
    </p:embeddedFont>
    <p:embeddedFont>
      <p:font typeface="Nunito Black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Bruna Dern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NunitoMedium-bold.fntdata"/><Relationship Id="rId25" Type="http://schemas.openxmlformats.org/officeDocument/2006/relationships/font" Target="fonts/NunitoMedium-regular.fntdata"/><Relationship Id="rId28" Type="http://schemas.openxmlformats.org/officeDocument/2006/relationships/font" Target="fonts/NunitoMedium-boldItalic.fntdata"/><Relationship Id="rId27" Type="http://schemas.openxmlformats.org/officeDocument/2006/relationships/font" Target="fonts/Nuni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Extra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Black-bold.fntdata"/><Relationship Id="rId30" Type="http://schemas.openxmlformats.org/officeDocument/2006/relationships/font" Target="fonts/NunitoExtra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NunitoBlack-boldItalic.fntdata"/><Relationship Id="rId13" Type="http://schemas.openxmlformats.org/officeDocument/2006/relationships/font" Target="fonts/NunitoSemiBold-regular.fntdata"/><Relationship Id="rId12" Type="http://schemas.openxmlformats.org/officeDocument/2006/relationships/slide" Target="slides/slide6.xml"/><Relationship Id="rId15" Type="http://schemas.openxmlformats.org/officeDocument/2006/relationships/font" Target="fonts/NunitoSemiBold-italic.fntdata"/><Relationship Id="rId14" Type="http://schemas.openxmlformats.org/officeDocument/2006/relationships/font" Target="fonts/NunitoSemiBold-bold.fntdata"/><Relationship Id="rId17" Type="http://schemas.openxmlformats.org/officeDocument/2006/relationships/font" Target="fonts/Nunito-regular.fntdata"/><Relationship Id="rId16" Type="http://schemas.openxmlformats.org/officeDocument/2006/relationships/font" Target="fonts/NunitoSemiBold-boldItalic.fntdata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21T17:27:11.434">
    <p:pos x="6000" y="0"/>
    <p:text>Os dados mostram que o BPM não tem correlação com o número de streams — músicas de sucesso aparecem em diferentes ritmos, sem um padrão claro.
Ao filtrar as músicas com alto volume de streams, observamos que suas características técnicas — como energy, valence, danceability e outras — tendem a valores médios, sem grandes extremos.
Isso sugere que, isoladamente, nenhuma dessas variáveis técnicas é determinante para o sucesso de uma música no Spotify.</p:text>
  </p:cm>
  <p:cm authorId="0" idx="2" dt="2025-04-21T17:27:11.434">
    <p:pos x="6000" y="0"/>
    <p:text>titulo alternativo: Limitações das Características Técnicas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db54dc53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db54dc53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dd9f6b93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dd9f6b93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db54dc53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db54dc53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dd9f6b93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dd9f6b93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e5d4377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e5d4377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0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9E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1339"/>
            <a:ext cx="9144000" cy="440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layered-waves-haikei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38075" y="-239349"/>
            <a:ext cx="8205925" cy="54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050" y="1015450"/>
            <a:ext cx="785075" cy="7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2438" y="84725"/>
            <a:ext cx="930725" cy="9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7500" y="2031438"/>
            <a:ext cx="1435675" cy="14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8050" y="3698025"/>
            <a:ext cx="785075" cy="7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54175" y="4329850"/>
            <a:ext cx="742575" cy="7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56025" y="451150"/>
            <a:ext cx="39024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20">
                <a:solidFill>
                  <a:srgbClr val="2B195F"/>
                </a:solidFill>
                <a:latin typeface="Nunito Black"/>
                <a:ea typeface="Nunito Black"/>
                <a:cs typeface="Nunito Black"/>
                <a:sym typeface="Nunito Black"/>
              </a:rPr>
              <a:t>O que faz uma música bombar?</a:t>
            </a:r>
            <a:endParaRPr sz="3420">
              <a:solidFill>
                <a:srgbClr val="2B195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56025" y="1803850"/>
            <a:ext cx="3455100" cy="27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pt-BR" sz="1690">
                <a:latin typeface="Nunito Medium"/>
                <a:ea typeface="Nunito Medium"/>
                <a:cs typeface="Nunito Medium"/>
                <a:sym typeface="Nunito Medium"/>
              </a:rPr>
              <a:t>A indústria musical é altamente competitiva. Para lançar um novo artista, uma gravadora levantou hipóteses sobre o que leva uma música ao sucesso. Nossa missão é validar essas hipóteses utilizando dados do Spotify.</a:t>
            </a:r>
            <a:endParaRPr sz="169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67" name="Google Shape;67;p14"/>
          <p:cNvSpPr/>
          <p:nvPr/>
        </p:nvSpPr>
        <p:spPr>
          <a:xfrm rot="-461">
            <a:off x="6018075" y="390174"/>
            <a:ext cx="2237400" cy="6513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BPM mais altos geram mais streams</a:t>
            </a:r>
            <a:endParaRPr sz="13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6018075" y="2054524"/>
            <a:ext cx="2237400" cy="7104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Presença em playlists aumenta o sucesso</a:t>
            </a:r>
            <a:endParaRPr sz="13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018075" y="2916174"/>
            <a:ext cx="2237400" cy="9381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Artistas com mais músicas têm mais streams</a:t>
            </a:r>
            <a:endParaRPr sz="13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6018075" y="4005524"/>
            <a:ext cx="2237400" cy="9381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Rankings em Apple/Deezer influenciam o Spotify</a:t>
            </a:r>
            <a:endParaRPr sz="13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018075" y="1192874"/>
            <a:ext cx="2237400" cy="7104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Características musicais impactam o sucesso</a:t>
            </a:r>
            <a:endParaRPr sz="1300"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72" name="Google Shape;72;p14"/>
          <p:cNvSpPr/>
          <p:nvPr/>
        </p:nvSpPr>
        <p:spPr>
          <a:xfrm rot="-5400000">
            <a:off x="3250825" y="2315550"/>
            <a:ext cx="4372800" cy="512400"/>
          </a:xfrm>
          <a:prstGeom prst="roundRect">
            <a:avLst>
              <a:gd fmla="val 16667" name="adj"/>
            </a:avLst>
          </a:prstGeom>
          <a:solidFill>
            <a:srgbClr val="B49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Hipóteses</a:t>
            </a:r>
            <a:r>
              <a:rPr lang="pt-BR" sz="25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 Investigadas</a:t>
            </a:r>
            <a:endParaRPr sz="25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8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rot="-10799791">
            <a:off x="-19475" y="486350"/>
            <a:ext cx="4945500" cy="5907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49725" y="1164738"/>
            <a:ext cx="3378000" cy="166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 rot="5400000">
            <a:off x="3329200" y="1761073"/>
            <a:ext cx="3655800" cy="251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472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O que os dados mostram?</a:t>
            </a:r>
            <a:endParaRPr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6682225" y="1842025"/>
            <a:ext cx="2301300" cy="26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 SemiBold"/>
                <a:ea typeface="Nunito SemiBold"/>
                <a:cs typeface="Nunito SemiBold"/>
                <a:sym typeface="Nunito SemiBold"/>
              </a:rPr>
              <a:t>BPM não tem correlação com streams.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Nunito SemiBold"/>
                <a:ea typeface="Nunito SemiBold"/>
                <a:cs typeface="Nunito SemiBold"/>
                <a:sym typeface="Nunito SemiBold"/>
              </a:rPr>
              <a:t>Músicas de sucesso têm valores médios em todas as características </a:t>
            </a:r>
            <a:r>
              <a:rPr lang="pt-BR">
                <a:latin typeface="Nunito SemiBold"/>
                <a:ea typeface="Nunito SemiBold"/>
                <a:cs typeface="Nunito SemiBold"/>
                <a:sym typeface="Nunito SemiBold"/>
              </a:rPr>
              <a:t>técnicas</a:t>
            </a:r>
            <a:r>
              <a:rPr lang="pt-BR">
                <a:latin typeface="Nunito SemiBold"/>
                <a:ea typeface="Nunito SemiBold"/>
                <a:cs typeface="Nunito SemiBold"/>
                <a:sym typeface="Nunito SemiBold"/>
              </a:rPr>
              <a:t>, sem extremos.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Nunito SemiBold"/>
                <a:ea typeface="Nunito SemiBold"/>
                <a:cs typeface="Nunito SemiBold"/>
                <a:sym typeface="Nunito SemiBold"/>
              </a:rPr>
              <a:t>Essas variáveis isoladas não explicam o sucesso.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49725" y="3186823"/>
            <a:ext cx="3378000" cy="1661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699" y="1192123"/>
            <a:ext cx="2517900" cy="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BPM vs Streams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grpSp>
        <p:nvGrpSpPr>
          <p:cNvPr id="84" name="Google Shape;84;p15"/>
          <p:cNvGrpSpPr/>
          <p:nvPr/>
        </p:nvGrpSpPr>
        <p:grpSpPr>
          <a:xfrm>
            <a:off x="7264170" y="-176224"/>
            <a:ext cx="2252730" cy="2131710"/>
            <a:chOff x="7264170" y="-176224"/>
            <a:chExt cx="2252730" cy="2131710"/>
          </a:xfrm>
        </p:grpSpPr>
        <p:pic>
          <p:nvPicPr>
            <p:cNvPr id="85" name="Google Shape;8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01787">
              <a:off x="8614747" y="-62000"/>
              <a:ext cx="701727" cy="46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308276">
              <a:off x="8158304" y="131639"/>
              <a:ext cx="492095" cy="327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623156">
              <a:off x="8572831" y="873313"/>
              <a:ext cx="253759" cy="169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191798">
              <a:off x="8794070" y="457282"/>
              <a:ext cx="343084" cy="228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8009">
              <a:off x="8517348" y="565765"/>
              <a:ext cx="208951" cy="139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9150" y="1029857"/>
              <a:ext cx="442752" cy="295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8149553" y="648457"/>
              <a:ext cx="342999" cy="22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01787">
              <a:off x="8790297" y="943550"/>
              <a:ext cx="701727" cy="46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7998">
              <a:off x="8007051" y="549716"/>
              <a:ext cx="122771" cy="81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072079">
              <a:off x="8640645" y="1355812"/>
              <a:ext cx="42341" cy="28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7779">
              <a:off x="8189227" y="1066389"/>
              <a:ext cx="41691" cy="27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381323">
              <a:off x="7827844" y="130891"/>
              <a:ext cx="194460" cy="12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366516">
              <a:off x="7529246" y="820543"/>
              <a:ext cx="606977" cy="4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308275">
              <a:off x="7980929" y="-90982"/>
              <a:ext cx="318664" cy="2123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337689">
              <a:off x="7404851" y="263855"/>
              <a:ext cx="342998" cy="228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60741">
              <a:off x="7693331" y="560876"/>
              <a:ext cx="223622" cy="149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989478">
              <a:off x="8797954" y="1435063"/>
              <a:ext cx="253761" cy="169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7998">
              <a:off x="7863676" y="1329016"/>
              <a:ext cx="122771" cy="81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381323">
              <a:off x="8994669" y="1778716"/>
              <a:ext cx="194460" cy="12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380946">
              <a:off x="7269771" y="131710"/>
              <a:ext cx="57348" cy="3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380680">
              <a:off x="7455074" y="806407"/>
              <a:ext cx="40633" cy="270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010" y="1472155"/>
            <a:ext cx="2098958" cy="1253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8675" y="1472161"/>
            <a:ext cx="2152600" cy="290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977" y="3342259"/>
            <a:ext cx="3137487" cy="135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4135569" y="1319332"/>
            <a:ext cx="2004000" cy="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Tons musicais mais frequentes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311699" y="3259295"/>
            <a:ext cx="2004000" cy="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Músicas de sucesso </a:t>
            </a: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têm</a:t>
            </a: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 em comum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152975" y="4341923"/>
            <a:ext cx="20040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650">
                <a:latin typeface="Nunito ExtraBold"/>
                <a:ea typeface="Nunito ExtraBold"/>
                <a:cs typeface="Nunito ExtraBold"/>
                <a:sym typeface="Nunito ExtraBold"/>
              </a:rPr>
              <a:t>Há tons predominantes, mas sem evidência direta de que isso impacta nos streams.</a:t>
            </a:r>
            <a:endParaRPr sz="5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 rot="-10799792">
            <a:off x="-28475" y="486350"/>
            <a:ext cx="4954500" cy="590700"/>
          </a:xfrm>
          <a:prstGeom prst="roundRect">
            <a:avLst>
              <a:gd fmla="val 16667" name="adj"/>
            </a:avLst>
          </a:prstGeom>
          <a:solidFill>
            <a:srgbClr val="B49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123850" y="2046400"/>
            <a:ext cx="1780200" cy="140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380975" y="452750"/>
            <a:ext cx="49233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Onde o Sucesso Começa</a:t>
            </a:r>
            <a:endParaRPr sz="25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19" name="Google Shape;119;p16"/>
          <p:cNvSpPr txBox="1"/>
          <p:nvPr>
            <p:ph idx="2" type="body"/>
          </p:nvPr>
        </p:nvSpPr>
        <p:spPr>
          <a:xfrm>
            <a:off x="446675" y="1882675"/>
            <a:ext cx="39999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Músicas bem ranqueadas na Apple e Deezer tendem a aparecer também no topo do Spotify.</a:t>
            </a:r>
            <a:endParaRPr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20" name="Google Shape;120;p16" title="Captura de tela 2025-04-21 121919.png"/>
          <p:cNvPicPr preferRelativeResize="0"/>
          <p:nvPr/>
        </p:nvPicPr>
        <p:blipFill rotWithShape="1">
          <a:blip r:embed="rId3">
            <a:alphaModFix/>
          </a:blip>
          <a:srcRect b="0" l="8105" r="0" t="0"/>
          <a:stretch/>
        </p:blipFill>
        <p:spPr>
          <a:xfrm>
            <a:off x="7256175" y="2346413"/>
            <a:ext cx="1515550" cy="10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5218850" y="2046400"/>
            <a:ext cx="1780200" cy="1409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5235075" y="486200"/>
            <a:ext cx="3669000" cy="14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6" title="Captura de tela 2025-04-21 1218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303" y="2309225"/>
            <a:ext cx="1403297" cy="10495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9572" y="486200"/>
            <a:ext cx="2944800" cy="1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5304300" y="486200"/>
            <a:ext cx="36330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Correlação entre rankings de streaming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5304300" y="2046400"/>
            <a:ext cx="1694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Mais playlists, mais streams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7209350" y="2046400"/>
            <a:ext cx="1694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Músicas de sucesso estão em muitas playlists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28" name="Google Shape;128;p16"/>
          <p:cNvSpPr txBox="1"/>
          <p:nvPr>
            <p:ph idx="2" type="body"/>
          </p:nvPr>
        </p:nvSpPr>
        <p:spPr>
          <a:xfrm>
            <a:off x="446675" y="3512275"/>
            <a:ext cx="39999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 maioria das músicas com alto volume de streams tem alta presença em playlists</a:t>
            </a:r>
            <a:endParaRPr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29" name="Google Shape;129;p16"/>
          <p:cNvSpPr txBox="1"/>
          <p:nvPr>
            <p:ph idx="2" type="body"/>
          </p:nvPr>
        </p:nvSpPr>
        <p:spPr>
          <a:xfrm>
            <a:off x="446675" y="2697475"/>
            <a:ext cx="39999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Músicas inseridas em mais playlists recebem muito mais streams.</a:t>
            </a:r>
            <a:endParaRPr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5235075" y="3561600"/>
            <a:ext cx="3669000" cy="145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6">
            <a:alphaModFix/>
          </a:blip>
          <a:srcRect b="11158" l="0" r="0" t="0"/>
          <a:stretch/>
        </p:blipFill>
        <p:spPr>
          <a:xfrm>
            <a:off x="5567965" y="3801775"/>
            <a:ext cx="2948022" cy="9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5304300" y="3561600"/>
            <a:ext cx="36330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Top 5 Artistas com Presença em Playlists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8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3321600" y="1400675"/>
            <a:ext cx="2717700" cy="2508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 rot="-10799848">
            <a:off x="-159875" y="436050"/>
            <a:ext cx="6793200" cy="5907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Mais músicas, mais chances de bombar</a:t>
            </a:r>
            <a:endParaRPr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413250" y="3942300"/>
            <a:ext cx="83175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pt-BR" sz="1495">
                <a:latin typeface="Nunito Medium"/>
                <a:ea typeface="Nunito Medium"/>
                <a:cs typeface="Nunito Medium"/>
                <a:sym typeface="Nunito Medium"/>
              </a:rPr>
              <a:t>No ritmo acelerado do streaming, quem lança mais, aparece mais. Artistas com presença frequente no catálogo e nas playlists têm maiores chances de conquistar grandes audiências.</a:t>
            </a:r>
            <a:endParaRPr sz="1495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311700" y="1400675"/>
            <a:ext cx="2717700" cy="2508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b="0" l="0" r="4888" t="0"/>
          <a:stretch/>
        </p:blipFill>
        <p:spPr>
          <a:xfrm>
            <a:off x="410788" y="1791175"/>
            <a:ext cx="2519523" cy="18758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6331500" y="1400675"/>
            <a:ext cx="2717700" cy="2508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17"/>
          <p:cNvGrpSpPr/>
          <p:nvPr/>
        </p:nvGrpSpPr>
        <p:grpSpPr>
          <a:xfrm>
            <a:off x="6830538" y="1883035"/>
            <a:ext cx="1719612" cy="1543590"/>
            <a:chOff x="6830538" y="2741460"/>
            <a:chExt cx="1719612" cy="1543590"/>
          </a:xfrm>
        </p:grpSpPr>
        <p:sp>
          <p:nvSpPr>
            <p:cNvPr id="145" name="Google Shape;145;p17"/>
            <p:cNvSpPr/>
            <p:nvPr/>
          </p:nvSpPr>
          <p:spPr>
            <a:xfrm>
              <a:off x="7521450" y="3053000"/>
              <a:ext cx="342900" cy="1231800"/>
            </a:xfrm>
            <a:prstGeom prst="rect">
              <a:avLst/>
            </a:prstGeom>
            <a:solidFill>
              <a:srgbClr val="A06C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7864350" y="3461150"/>
              <a:ext cx="342900" cy="823800"/>
            </a:xfrm>
            <a:prstGeom prst="rect">
              <a:avLst/>
            </a:prstGeom>
            <a:solidFill>
              <a:srgbClr val="8EF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7178550" y="3315450"/>
              <a:ext cx="342900" cy="969600"/>
            </a:xfrm>
            <a:prstGeom prst="rect">
              <a:avLst/>
            </a:prstGeom>
            <a:solidFill>
              <a:srgbClr val="D3B9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8207250" y="3712100"/>
              <a:ext cx="342900" cy="572700"/>
            </a:xfrm>
            <a:prstGeom prst="rect">
              <a:avLst/>
            </a:prstGeom>
            <a:solidFill>
              <a:srgbClr val="F7A9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6835650" y="3461150"/>
              <a:ext cx="342900" cy="823800"/>
            </a:xfrm>
            <a:prstGeom prst="rect">
              <a:avLst/>
            </a:prstGeom>
            <a:solidFill>
              <a:srgbClr val="A4FB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0" name="Google Shape;150;p17" title="pngwing.com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521449" y="2741460"/>
              <a:ext cx="342900" cy="312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7" title="pngwing.com (2)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09523" y="2951825"/>
              <a:ext cx="280950" cy="36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7" title="pngwing.com (3)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67150" y="3399775"/>
              <a:ext cx="223106" cy="312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7" title="pngwing.com (4)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6895552" y="3170500"/>
              <a:ext cx="223099" cy="29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7" title="Daco_3866981.png"/>
            <p:cNvPicPr preferRelativeResize="0"/>
            <p:nvPr/>
          </p:nvPicPr>
          <p:blipFill rotWithShape="1">
            <a:blip r:embed="rId8">
              <a:alphaModFix/>
            </a:blip>
            <a:srcRect b="23406" l="0" r="0" t="0"/>
            <a:stretch/>
          </p:blipFill>
          <p:spPr>
            <a:xfrm>
              <a:off x="7932226" y="3148158"/>
              <a:ext cx="223100" cy="312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21450" y="3053000"/>
              <a:ext cx="34290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830538" y="3461150"/>
              <a:ext cx="313000" cy="31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850600" y="3461150"/>
              <a:ext cx="313000" cy="31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79300" y="3461150"/>
              <a:ext cx="313000" cy="31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193500" y="3315444"/>
              <a:ext cx="313000" cy="31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7" title="medalha-de-bronze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222200" y="3716563"/>
              <a:ext cx="312975" cy="31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7"/>
            <p:cNvSpPr txBox="1"/>
            <p:nvPr/>
          </p:nvSpPr>
          <p:spPr>
            <a:xfrm>
              <a:off x="7528925" y="3402038"/>
              <a:ext cx="34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34</a:t>
              </a:r>
              <a:endParaRPr sz="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  <p:sp>
          <p:nvSpPr>
            <p:cNvPr id="162" name="Google Shape;162;p17"/>
            <p:cNvSpPr txBox="1"/>
            <p:nvPr/>
          </p:nvSpPr>
          <p:spPr>
            <a:xfrm>
              <a:off x="7864350" y="3741413"/>
              <a:ext cx="34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19</a:t>
              </a:r>
              <a:endParaRPr sz="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6835650" y="3741413"/>
              <a:ext cx="34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19</a:t>
              </a:r>
              <a:endParaRPr sz="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8207238" y="3977238"/>
              <a:ext cx="34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17</a:t>
              </a:r>
              <a:endParaRPr sz="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  <p:sp>
          <p:nvSpPr>
            <p:cNvPr id="165" name="Google Shape;165;p17"/>
            <p:cNvSpPr txBox="1"/>
            <p:nvPr/>
          </p:nvSpPr>
          <p:spPr>
            <a:xfrm>
              <a:off x="7174800" y="3606688"/>
              <a:ext cx="34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Nunito Black"/>
                  <a:ea typeface="Nunito Black"/>
                  <a:cs typeface="Nunito Black"/>
                  <a:sym typeface="Nunito Black"/>
                </a:rPr>
                <a:t>21</a:t>
              </a:r>
              <a:endParaRPr sz="8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endParaRPr>
            </a:p>
          </p:txBody>
        </p:sp>
      </p:grp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6575500" y="1410513"/>
            <a:ext cx="2072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Ranking artistas com mais músicas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7841900" y="1713325"/>
            <a:ext cx="65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Taylor Swift</a:t>
            </a:r>
            <a:endParaRPr sz="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8024875" y="2059950"/>
            <a:ext cx="34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SZA</a:t>
            </a:r>
            <a:endParaRPr sz="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6676100" y="1883025"/>
            <a:ext cx="65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 Weeknd</a:t>
            </a:r>
            <a:endParaRPr sz="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8472350" y="2387925"/>
            <a:ext cx="62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Harry Styles</a:t>
            </a:r>
            <a:endParaRPr sz="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387325" y="2178000"/>
            <a:ext cx="62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Bad Bunny</a:t>
            </a:r>
            <a:endParaRPr sz="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2" name="Google Shape;172;p17"/>
          <p:cNvCxnSpPr>
            <a:stCxn id="150" idx="0"/>
            <a:endCxn id="167" idx="1"/>
          </p:cNvCxnSpPr>
          <p:nvPr/>
        </p:nvCxnSpPr>
        <p:spPr>
          <a:xfrm rot="-5400000">
            <a:off x="7747949" y="1788985"/>
            <a:ext cx="39000" cy="149100"/>
          </a:xfrm>
          <a:prstGeom prst="bentConnector2">
            <a:avLst/>
          </a:prstGeom>
          <a:noFill/>
          <a:ln cap="flat" cmpd="sng" w="9525">
            <a:solidFill>
              <a:srgbClr val="A06CD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3" name="Google Shape;173;p17"/>
          <p:cNvCxnSpPr/>
          <p:nvPr/>
        </p:nvCxnSpPr>
        <p:spPr>
          <a:xfrm rot="5400000">
            <a:off x="8028050" y="2253875"/>
            <a:ext cx="105900" cy="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8EF6E4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74" name="Google Shape;174;p17"/>
          <p:cNvCxnSpPr>
            <a:stCxn id="152" idx="0"/>
            <a:endCxn id="170" idx="1"/>
          </p:cNvCxnSpPr>
          <p:nvPr/>
        </p:nvCxnSpPr>
        <p:spPr>
          <a:xfrm rot="-5400000">
            <a:off x="8414253" y="2483300"/>
            <a:ext cx="22500" cy="93600"/>
          </a:xfrm>
          <a:prstGeom prst="bentConnector2">
            <a:avLst/>
          </a:prstGeom>
          <a:noFill/>
          <a:ln cap="flat" cmpd="sng" w="9525">
            <a:solidFill>
              <a:srgbClr val="F7A9A8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5" name="Google Shape;175;p17"/>
          <p:cNvCxnSpPr/>
          <p:nvPr/>
        </p:nvCxnSpPr>
        <p:spPr>
          <a:xfrm rot="10800000">
            <a:off x="7260500" y="1989450"/>
            <a:ext cx="116100" cy="107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3B9F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6" name="Google Shape;176;p17"/>
          <p:cNvCxnSpPr/>
          <p:nvPr/>
        </p:nvCxnSpPr>
        <p:spPr>
          <a:xfrm rot="10800000">
            <a:off x="6864450" y="2307275"/>
            <a:ext cx="89400" cy="8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FBA6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77" name="Google Shape;177;p17" title="pngwing.com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322" y="1855347"/>
            <a:ext cx="121230" cy="17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>
            <a:off x="3968763" y="1835050"/>
            <a:ext cx="1552800" cy="211200"/>
          </a:xfrm>
          <a:prstGeom prst="rect">
            <a:avLst/>
          </a:prstGeom>
          <a:solidFill>
            <a:srgbClr val="D3B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3948413" y="2232425"/>
            <a:ext cx="1552800" cy="211200"/>
          </a:xfrm>
          <a:prstGeom prst="rect">
            <a:avLst/>
          </a:prstGeom>
          <a:solidFill>
            <a:srgbClr val="A06C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3588263" y="2132684"/>
            <a:ext cx="420300" cy="399600"/>
          </a:xfrm>
          <a:prstGeom prst="ellipse">
            <a:avLst/>
          </a:prstGeom>
          <a:gradFill>
            <a:gsLst>
              <a:gs pos="0">
                <a:srgbClr val="D9CFFF">
                  <a:alpha val="21176"/>
                </a:srgbClr>
              </a:gs>
              <a:gs pos="12000">
                <a:srgbClr val="D9CFFF"/>
              </a:gs>
              <a:gs pos="41000">
                <a:srgbClr val="C850C0"/>
              </a:gs>
              <a:gs pos="86000">
                <a:srgbClr val="6FE3E1"/>
              </a:gs>
              <a:gs pos="100000">
                <a:srgbClr val="6FE3E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17" title="pngwing.c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916" y="2151988"/>
            <a:ext cx="33098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/>
          <p:nvPr/>
        </p:nvSpPr>
        <p:spPr>
          <a:xfrm>
            <a:off x="3927538" y="2662025"/>
            <a:ext cx="1486800" cy="211200"/>
          </a:xfrm>
          <a:prstGeom prst="rect">
            <a:avLst/>
          </a:prstGeom>
          <a:solidFill>
            <a:srgbClr val="88D4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3873888" y="3056325"/>
            <a:ext cx="1273800" cy="211200"/>
          </a:xfrm>
          <a:prstGeom prst="rect">
            <a:avLst/>
          </a:prstGeom>
          <a:solidFill>
            <a:srgbClr val="F7A9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3861550" y="3464713"/>
            <a:ext cx="1060200" cy="211200"/>
          </a:xfrm>
          <a:prstGeom prst="rect">
            <a:avLst/>
          </a:prstGeom>
          <a:solidFill>
            <a:srgbClr val="A4F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4108575" y="3432788"/>
            <a:ext cx="62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Bad Bunny</a:t>
            </a:r>
            <a:endParaRPr b="1"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4108563" y="3040625"/>
            <a:ext cx="62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Harry Styles</a:t>
            </a:r>
            <a:endParaRPr b="1"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4108563" y="2648450"/>
            <a:ext cx="62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Ed Sheeran</a:t>
            </a:r>
            <a:endParaRPr b="1"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4108563" y="2216538"/>
            <a:ext cx="62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Taylor Swift</a:t>
            </a:r>
            <a:endParaRPr b="1"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4108563" y="1809850"/>
            <a:ext cx="623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Weeknd</a:t>
            </a:r>
            <a:endParaRPr b="1" sz="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5460238" y="1804175"/>
            <a:ext cx="387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14 Bi</a:t>
            </a:r>
            <a:endParaRPr sz="5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5440563" y="2201663"/>
            <a:ext cx="387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14 Bi</a:t>
            </a:r>
            <a:endParaRPr sz="5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5381538" y="2636825"/>
            <a:ext cx="47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13,9 Bi</a:t>
            </a:r>
            <a:endParaRPr sz="5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5089088" y="3031125"/>
            <a:ext cx="47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11</a:t>
            </a:r>
            <a:r>
              <a:rPr lang="pt-BR" sz="5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 Bi</a:t>
            </a:r>
            <a:endParaRPr sz="5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4862338" y="3432788"/>
            <a:ext cx="47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10 Bi</a:t>
            </a:r>
            <a:endParaRPr sz="5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95" name="Google Shape;195;p17"/>
          <p:cNvSpPr txBox="1"/>
          <p:nvPr>
            <p:ph idx="1" type="body"/>
          </p:nvPr>
        </p:nvSpPr>
        <p:spPr>
          <a:xfrm>
            <a:off x="3524275" y="1437538"/>
            <a:ext cx="2072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Ranking artistas mais ouvidos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96" name="Google Shape;196;p17"/>
          <p:cNvSpPr/>
          <p:nvPr/>
        </p:nvSpPr>
        <p:spPr>
          <a:xfrm>
            <a:off x="3605763" y="1713009"/>
            <a:ext cx="420300" cy="399600"/>
          </a:xfrm>
          <a:prstGeom prst="ellipse">
            <a:avLst/>
          </a:prstGeom>
          <a:gradFill>
            <a:gsLst>
              <a:gs pos="0">
                <a:srgbClr val="D9CFFF">
                  <a:alpha val="21176"/>
                </a:srgbClr>
              </a:gs>
              <a:gs pos="12000">
                <a:srgbClr val="D9CFFF"/>
              </a:gs>
              <a:gs pos="41000">
                <a:srgbClr val="C850C0"/>
              </a:gs>
              <a:gs pos="86000">
                <a:srgbClr val="6FE3E1"/>
              </a:gs>
              <a:gs pos="100000">
                <a:srgbClr val="6FE3E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 txBox="1"/>
          <p:nvPr>
            <p:ph idx="1" type="body"/>
          </p:nvPr>
        </p:nvSpPr>
        <p:spPr>
          <a:xfrm>
            <a:off x="473050" y="1437538"/>
            <a:ext cx="20727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pt-BR" sz="850">
                <a:latin typeface="Nunito ExtraBold"/>
                <a:ea typeface="Nunito ExtraBold"/>
                <a:cs typeface="Nunito ExtraBold"/>
                <a:sym typeface="Nunito ExtraBold"/>
              </a:rPr>
              <a:t>Correlação streams x quantidade de músicas</a:t>
            </a:r>
            <a:endParaRPr sz="850"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198" name="Google Shape;198;p17" title="pngwing.com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4323" y="1738076"/>
            <a:ext cx="253239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/>
          <p:nvPr/>
        </p:nvSpPr>
        <p:spPr>
          <a:xfrm>
            <a:off x="3590775" y="2547397"/>
            <a:ext cx="420300" cy="399600"/>
          </a:xfrm>
          <a:prstGeom prst="ellipse">
            <a:avLst/>
          </a:prstGeom>
          <a:gradFill>
            <a:gsLst>
              <a:gs pos="0">
                <a:srgbClr val="D9CFFF">
                  <a:alpha val="21176"/>
                </a:srgbClr>
              </a:gs>
              <a:gs pos="12000">
                <a:srgbClr val="D9CFFF"/>
              </a:gs>
              <a:gs pos="41000">
                <a:srgbClr val="C850C0"/>
              </a:gs>
              <a:gs pos="86000">
                <a:srgbClr val="6FE3E1"/>
              </a:gs>
              <a:gs pos="100000">
                <a:srgbClr val="6FE3E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17" title="pngwing.com (1)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7714" y="2567212"/>
            <a:ext cx="476400" cy="32383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/>
          <p:nvPr/>
        </p:nvSpPr>
        <p:spPr>
          <a:xfrm>
            <a:off x="3590788" y="2962122"/>
            <a:ext cx="420300" cy="399600"/>
          </a:xfrm>
          <a:prstGeom prst="ellipse">
            <a:avLst/>
          </a:prstGeom>
          <a:gradFill>
            <a:gsLst>
              <a:gs pos="0">
                <a:srgbClr val="D9CFFF">
                  <a:alpha val="21176"/>
                </a:srgbClr>
              </a:gs>
              <a:gs pos="12000">
                <a:srgbClr val="D9CFFF"/>
              </a:gs>
              <a:gs pos="41000">
                <a:srgbClr val="C850C0"/>
              </a:gs>
              <a:gs pos="86000">
                <a:srgbClr val="6FE3E1"/>
              </a:gs>
              <a:gs pos="100000">
                <a:srgbClr val="6FE3E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17" title="pngwing.com 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0000" y="2971850"/>
            <a:ext cx="242800" cy="36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/>
          <p:nvPr/>
        </p:nvSpPr>
        <p:spPr>
          <a:xfrm>
            <a:off x="3588263" y="3376847"/>
            <a:ext cx="420300" cy="399600"/>
          </a:xfrm>
          <a:prstGeom prst="ellipse">
            <a:avLst/>
          </a:prstGeom>
          <a:gradFill>
            <a:gsLst>
              <a:gs pos="0">
                <a:srgbClr val="D9CFFF">
                  <a:alpha val="21176"/>
                </a:srgbClr>
              </a:gs>
              <a:gs pos="12000">
                <a:srgbClr val="D9CFFF"/>
              </a:gs>
              <a:gs pos="41000">
                <a:srgbClr val="C850C0"/>
              </a:gs>
              <a:gs pos="86000">
                <a:srgbClr val="6FE3E1"/>
              </a:gs>
              <a:gs pos="100000">
                <a:srgbClr val="6FE3E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17" title="pngwing.com (4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7024" y="3381800"/>
            <a:ext cx="242798" cy="34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/>
          <p:nvPr/>
        </p:nvSpPr>
        <p:spPr>
          <a:xfrm rot="-10799848">
            <a:off x="-159875" y="436050"/>
            <a:ext cx="6793200" cy="590700"/>
          </a:xfrm>
          <a:prstGeom prst="roundRect">
            <a:avLst>
              <a:gd fmla="val 16667" name="adj"/>
            </a:avLst>
          </a:prstGeom>
          <a:solidFill>
            <a:srgbClr val="B49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Fórmula do sucesso musical</a:t>
            </a:r>
            <a:endParaRPr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211" name="Google Shape;211;p18"/>
          <p:cNvSpPr/>
          <p:nvPr/>
        </p:nvSpPr>
        <p:spPr>
          <a:xfrm>
            <a:off x="3003650" y="1446650"/>
            <a:ext cx="5705100" cy="595500"/>
          </a:xfrm>
          <a:prstGeom prst="roundRect">
            <a:avLst>
              <a:gd fmla="val 16667" name="adj"/>
            </a:avLst>
          </a:prstGeom>
          <a:solidFill>
            <a:srgbClr val="D3B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Impulsionam visibilidade e streams diretamente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18"/>
          <p:cNvSpPr/>
          <p:nvPr/>
        </p:nvSpPr>
        <p:spPr>
          <a:xfrm>
            <a:off x="435250" y="1446650"/>
            <a:ext cx="2513700" cy="5955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Playlists Estratégicas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3003650" y="2144803"/>
            <a:ext cx="5705100" cy="595500"/>
          </a:xfrm>
          <a:prstGeom prst="roundRect">
            <a:avLst>
              <a:gd fmla="val 16667" name="adj"/>
            </a:avLst>
          </a:prstGeom>
          <a:solidFill>
            <a:srgbClr val="D3B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Foco em marketing, contexto cultural e engajamento social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435250" y="2144803"/>
            <a:ext cx="2513700" cy="5955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Sucesso é Mais que Acordes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3003650" y="2842956"/>
            <a:ext cx="5705100" cy="595500"/>
          </a:xfrm>
          <a:prstGeom prst="roundRect">
            <a:avLst>
              <a:gd fmla="val 16667" name="adj"/>
            </a:avLst>
          </a:prstGeom>
          <a:solidFill>
            <a:srgbClr val="D3B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Aproveite a sinergia entre plataformas e amplifique o alcance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435250" y="2842956"/>
            <a:ext cx="2513700" cy="5955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Ecossistema Estratégico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3003650" y="3541108"/>
            <a:ext cx="5705100" cy="595500"/>
          </a:xfrm>
          <a:prstGeom prst="roundRect">
            <a:avLst>
              <a:gd fmla="val 16667" name="adj"/>
            </a:avLst>
          </a:prstGeom>
          <a:solidFill>
            <a:srgbClr val="D3B9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 balanceadas performam melhor que extremos</a:t>
            </a: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435250" y="3541108"/>
            <a:ext cx="2513700" cy="595500"/>
          </a:xfrm>
          <a:prstGeom prst="roundRect">
            <a:avLst>
              <a:gd fmla="val 16667" name="adj"/>
            </a:avLst>
          </a:prstGeom>
          <a:solidFill>
            <a:srgbClr val="A4FB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Foque no Equilíbrio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